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09" r:id="rId5"/>
    <p:sldId id="311" r:id="rId6"/>
    <p:sldId id="315" r:id="rId7"/>
    <p:sldId id="316" r:id="rId8"/>
    <p:sldId id="318" r:id="rId9"/>
    <p:sldId id="314" r:id="rId10"/>
    <p:sldId id="312" r:id="rId11"/>
    <p:sldId id="317" r:id="rId12"/>
    <p:sldId id="313" r:id="rId13"/>
    <p:sldId id="310" r:id="rId14"/>
    <p:sldId id="319" r:id="rId15"/>
    <p:sldId id="320" r:id="rId16"/>
    <p:sldId id="321" r:id="rId17"/>
    <p:sldId id="323" r:id="rId18"/>
    <p:sldId id="322" r:id="rId19"/>
    <p:sldId id="324" r:id="rId20"/>
    <p:sldId id="325" r:id="rId21"/>
    <p:sldId id="326" r:id="rId22"/>
    <p:sldId id="327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4468">
          <p15:clr>
            <a:srgbClr val="A4A3A4"/>
          </p15:clr>
        </p15:guide>
        <p15:guide id="4" orient="horz" pos="2750">
          <p15:clr>
            <a:srgbClr val="A4A3A4"/>
          </p15:clr>
        </p15:guide>
        <p15:guide id="5" pos="50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B3"/>
    <a:srgbClr val="404040"/>
    <a:srgbClr val="FCD5B5"/>
    <a:srgbClr val="E46C0A"/>
    <a:srgbClr val="00B050"/>
    <a:srgbClr val="FD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95" autoAdjust="0"/>
    <p:restoredTop sz="71963" autoAdjust="0"/>
  </p:normalViewPr>
  <p:slideViewPr>
    <p:cSldViewPr>
      <p:cViewPr varScale="1">
        <p:scale>
          <a:sx n="68" d="100"/>
          <a:sy n="68" d="100"/>
        </p:scale>
        <p:origin x="-1792" y="-112"/>
      </p:cViewPr>
      <p:guideLst>
        <p:guide orient="horz" pos="2160"/>
        <p:guide orient="horz" pos="2750"/>
        <p:guide pos="2880"/>
        <p:guide pos="4468"/>
        <p:guide pos="50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CCB99-A321-4610-B76A-00BF60099B02}" type="datetimeFigureOut">
              <a:rPr lang="de-DE" smtClean="0"/>
              <a:pPr/>
              <a:t>27/08/20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09C6C-F139-4E18-8B0F-3D4BF954A84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65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8A5ED-68E8-44C7-B966-1E59B1A73951}" type="datetimeFigureOut">
              <a:rPr lang="de-DE" smtClean="0"/>
              <a:pPr/>
              <a:t>27/08/20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9D3BD-B07A-4F09-A306-37C74E35B29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87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3"/>
          <p:cNvSpPr txBox="1">
            <a:spLocks/>
          </p:cNvSpPr>
          <p:nvPr userDrawn="1"/>
        </p:nvSpPr>
        <p:spPr>
          <a:xfrm>
            <a:off x="0" y="71414"/>
            <a:ext cx="91440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562074"/>
          </a:xfrm>
          <a:prstGeom prst="rect">
            <a:avLst/>
          </a:prstGeom>
        </p:spPr>
        <p:txBody>
          <a:bodyPr vert="horz"/>
          <a:lstStyle>
            <a:lvl1pPr algn="ctr">
              <a:defRPr sz="2400">
                <a:solidFill>
                  <a:srgbClr val="006AB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48958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 marL="800100" indent="-342900">
              <a:buFont typeface="Wingdings" charset="2"/>
              <a:buChar char="Ø"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48958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 marL="800100" indent="-342900">
              <a:buFont typeface="Wingdings" charset="2"/>
              <a:buChar char="Ø"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562074"/>
          </a:xfrm>
          <a:prstGeom prst="rect">
            <a:avLst/>
          </a:prstGeom>
        </p:spPr>
        <p:txBody>
          <a:bodyPr vert="horz"/>
          <a:lstStyle>
            <a:lvl1pPr algn="ctr">
              <a:defRPr sz="2400">
                <a:solidFill>
                  <a:srgbClr val="006AB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27/08/20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562074"/>
          </a:xfrm>
          <a:prstGeom prst="rect">
            <a:avLst/>
          </a:prstGeom>
        </p:spPr>
        <p:txBody>
          <a:bodyPr vert="horz"/>
          <a:lstStyle>
            <a:lvl1pPr algn="ctr">
              <a:defRPr sz="2400">
                <a:solidFill>
                  <a:srgbClr val="006AB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7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17718" y="642918"/>
            <a:ext cx="8676000" cy="18000"/>
          </a:xfrm>
          <a:prstGeom prst="rect">
            <a:avLst/>
          </a:prstGeom>
          <a:solidFill>
            <a:srgbClr val="006AB3"/>
          </a:solidFill>
          <a:ln w="9525">
            <a:solidFill>
              <a:srgbClr val="006AB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50000"/>
              </a:spcBef>
              <a:defRPr/>
            </a:pPr>
            <a:endParaRPr lang="de-DE" sz="1200" dirty="0">
              <a:solidFill>
                <a:srgbClr val="006AB3"/>
              </a:solidFill>
            </a:endParaRPr>
          </a:p>
        </p:txBody>
      </p:sp>
      <p:sp>
        <p:nvSpPr>
          <p:cNvPr id="13" name="Rectangle 10"/>
          <p:cNvSpPr>
            <a:spLocks noChangeArrowheads="1"/>
          </p:cNvSpPr>
          <p:nvPr userDrawn="1"/>
        </p:nvSpPr>
        <p:spPr bwMode="auto">
          <a:xfrm>
            <a:off x="217718" y="6197082"/>
            <a:ext cx="8676000" cy="18000"/>
          </a:xfrm>
          <a:prstGeom prst="rect">
            <a:avLst/>
          </a:prstGeom>
          <a:solidFill>
            <a:srgbClr val="006AB3"/>
          </a:solidFill>
          <a:ln w="9525">
            <a:solidFill>
              <a:srgbClr val="006AB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50000"/>
              </a:spcBef>
              <a:defRPr/>
            </a:pPr>
            <a:endParaRPr lang="de-DE" sz="1200" dirty="0">
              <a:solidFill>
                <a:srgbClr val="006AB3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173222" y="6324464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tx2"/>
                </a:solidFill>
              </a:rPr>
              <a:t>Kathi Zarnack</a:t>
            </a:r>
            <a:endParaRPr lang="en-GB" sz="1400" dirty="0">
              <a:solidFill>
                <a:schemeClr val="tx2"/>
              </a:solidFill>
            </a:endParaRPr>
          </a:p>
        </p:txBody>
      </p:sp>
      <p:pic>
        <p:nvPicPr>
          <p:cNvPr id="2" name="Picture 1" descr="BMLS_logo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6309320"/>
            <a:ext cx="1307400" cy="548680"/>
          </a:xfrm>
          <a:prstGeom prst="rect">
            <a:avLst/>
          </a:prstGeom>
        </p:spPr>
      </p:pic>
      <p:sp>
        <p:nvSpPr>
          <p:cNvPr id="7" name="Titelplatzhalter 13"/>
          <p:cNvSpPr txBox="1">
            <a:spLocks/>
          </p:cNvSpPr>
          <p:nvPr userDrawn="1"/>
        </p:nvSpPr>
        <p:spPr>
          <a:xfrm>
            <a:off x="0" y="71414"/>
            <a:ext cx="91440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8"/>
          <p:cNvSpPr/>
          <p:nvPr/>
        </p:nvSpPr>
        <p:spPr>
          <a:xfrm>
            <a:off x="-1016" y="260648"/>
            <a:ext cx="9145016" cy="764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RBP_function_06.ai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68" y="116632"/>
            <a:ext cx="9144000" cy="6461615"/>
          </a:xfrm>
          <a:prstGeom prst="rect">
            <a:avLst/>
          </a:prstGeom>
        </p:spPr>
      </p:pic>
      <p:sp>
        <p:nvSpPr>
          <p:cNvPr id="7" name="Textfeld 2"/>
          <p:cNvSpPr txBox="1"/>
          <p:nvPr/>
        </p:nvSpPr>
        <p:spPr>
          <a:xfrm>
            <a:off x="70992" y="1970837"/>
            <a:ext cx="90730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Results of our iCLIP analyses</a:t>
            </a:r>
            <a:endParaRPr lang="en-US" sz="3200" b="1" dirty="0"/>
          </a:p>
        </p:txBody>
      </p:sp>
      <p:sp>
        <p:nvSpPr>
          <p:cNvPr id="8" name="Textfeld 2"/>
          <p:cNvSpPr txBox="1"/>
          <p:nvPr/>
        </p:nvSpPr>
        <p:spPr>
          <a:xfrm>
            <a:off x="971600" y="3421449"/>
            <a:ext cx="73448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Dr. Kathi Zarnack</a:t>
            </a:r>
          </a:p>
          <a:p>
            <a:pPr algn="ctr"/>
            <a:r>
              <a:rPr lang="en-GB" sz="2000" dirty="0" err="1" smtClean="0"/>
              <a:t>Buchmann</a:t>
            </a:r>
            <a:r>
              <a:rPr lang="en-GB" sz="2000" dirty="0" smtClean="0"/>
              <a:t> Institute for Molecular Life Sciences (BMLS)</a:t>
            </a:r>
          </a:p>
          <a:p>
            <a:pPr algn="ctr"/>
            <a:r>
              <a:rPr lang="en-GB" sz="2000" dirty="0" smtClean="0"/>
              <a:t>Goethe University Frankfurt, Germany</a:t>
            </a:r>
            <a:endParaRPr lang="en-GB" sz="2000" dirty="0"/>
          </a:p>
          <a:p>
            <a:pPr algn="ctr"/>
            <a:endParaRPr lang="en-GB" sz="2000" dirty="0" smtClean="0"/>
          </a:p>
          <a:p>
            <a:pPr algn="ctr"/>
            <a:r>
              <a:rPr lang="en-GB" sz="2000" dirty="0" smtClean="0"/>
              <a:t>NCCR / SIB Summer School</a:t>
            </a:r>
            <a:endParaRPr lang="en-GB" sz="2000" dirty="0"/>
          </a:p>
        </p:txBody>
      </p:sp>
      <p:sp>
        <p:nvSpPr>
          <p:cNvPr id="19" name="Rechteck 18"/>
          <p:cNvSpPr/>
          <p:nvPr/>
        </p:nvSpPr>
        <p:spPr>
          <a:xfrm>
            <a:off x="35496" y="6093296"/>
            <a:ext cx="9145016" cy="764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5813664"/>
            <a:ext cx="4427982" cy="10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3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getSeq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270000"/>
            <a:ext cx="9118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8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REACTOME pathway enrichment</a:t>
            </a:r>
            <a:endParaRPr lang="en-US" dirty="0"/>
          </a:p>
        </p:txBody>
      </p:sp>
      <p:pic>
        <p:nvPicPr>
          <p:cNvPr id="4" name="Picture 3" descr="REACTOME_U2AF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8207896" cy="368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2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the binding sites of two RBPs</a:t>
            </a:r>
            <a:endParaRPr lang="en-US" dirty="0"/>
          </a:p>
        </p:txBody>
      </p:sp>
      <p:pic>
        <p:nvPicPr>
          <p:cNvPr id="4" name="Picture 3" descr="Venn_U2AF65_SRSF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6184900" cy="3454400"/>
          </a:xfrm>
          <a:prstGeom prst="rect">
            <a:avLst/>
          </a:prstGeom>
        </p:spPr>
      </p:pic>
      <p:pic>
        <p:nvPicPr>
          <p:cNvPr id="5" name="Picture 4" descr="Venn_U2AF65_SRSF6_10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6184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binding specificity of SRSF6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 err="1" smtClean="0"/>
              <a:t>Alvelos</a:t>
            </a:r>
            <a:r>
              <a:rPr lang="de-DE" sz="2000" dirty="0" smtClean="0"/>
              <a:t> et al, </a:t>
            </a:r>
            <a:r>
              <a:rPr lang="de-DE" sz="2000" dirty="0" err="1" smtClean="0"/>
              <a:t>unpublished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92696"/>
            <a:ext cx="7632848" cy="53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7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binding specificity of SRSF6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692696"/>
            <a:ext cx="6716383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016"/>
            <a:ext cx="9144000" cy="2489466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 err="1" smtClean="0"/>
              <a:t>Alvelos</a:t>
            </a:r>
            <a:r>
              <a:rPr lang="de-DE" sz="2000" dirty="0" smtClean="0"/>
              <a:t> et al, </a:t>
            </a:r>
            <a:r>
              <a:rPr lang="de-DE" sz="2000" dirty="0" err="1" smtClean="0"/>
              <a:t>unpublished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6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binding specificity of SRSF6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391"/>
          <a:stretch/>
        </p:blipFill>
        <p:spPr>
          <a:xfrm>
            <a:off x="0" y="1830044"/>
            <a:ext cx="9144000" cy="3291043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 err="1" smtClean="0"/>
              <a:t>Alvelos</a:t>
            </a:r>
            <a:r>
              <a:rPr lang="de-DE" sz="2000" dirty="0" smtClean="0"/>
              <a:t> et al, </a:t>
            </a:r>
            <a:r>
              <a:rPr lang="de-DE" sz="2000" dirty="0" err="1" smtClean="0"/>
              <a:t>unpublished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0972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binding specificity of MKRN1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 smtClean="0"/>
              <a:t>Hildebrandt et al, Genome </a:t>
            </a:r>
            <a:r>
              <a:rPr lang="de-DE" sz="2000" dirty="0" err="1" smtClean="0"/>
              <a:t>Biol</a:t>
            </a:r>
            <a:r>
              <a:rPr lang="de-DE" sz="2000" dirty="0" smtClean="0"/>
              <a:t>, 2018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836712"/>
            <a:ext cx="5337157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binding specificity of MKRN1 (and PABPC4)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 smtClean="0"/>
              <a:t>Hildebrandt et al, Genome </a:t>
            </a:r>
            <a:r>
              <a:rPr lang="de-DE" sz="2000" dirty="0" err="1" smtClean="0"/>
              <a:t>Biol</a:t>
            </a:r>
            <a:r>
              <a:rPr lang="de-DE" sz="2000" dirty="0" smtClean="0"/>
              <a:t>, 2018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9144000" cy="48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4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binding specificity of U2AF65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 smtClean="0"/>
              <a:t>Zarnack et al, </a:t>
            </a:r>
            <a:r>
              <a:rPr lang="de-DE" sz="2000" dirty="0" err="1" smtClean="0"/>
              <a:t>Cell</a:t>
            </a:r>
            <a:r>
              <a:rPr lang="de-DE" sz="2000" dirty="0" smtClean="0"/>
              <a:t>, 2013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764704"/>
            <a:ext cx="5753100" cy="215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140968"/>
            <a:ext cx="7390904" cy="29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51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binding specificity of U2AF65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 smtClean="0"/>
              <a:t>Zarnack et al, </a:t>
            </a:r>
            <a:r>
              <a:rPr lang="de-DE" sz="2000" dirty="0" err="1" smtClean="0"/>
              <a:t>Cell</a:t>
            </a:r>
            <a:r>
              <a:rPr lang="de-DE" sz="2000" dirty="0" smtClean="0"/>
              <a:t>, 2013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836712"/>
            <a:ext cx="5616624" cy="52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3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I</a:t>
            </a:r>
            <a:endParaRPr lang="en-US" dirty="0"/>
          </a:p>
        </p:txBody>
      </p:sp>
      <p:pic>
        <p:nvPicPr>
          <p:cNvPr id="4" name="Picture 3" descr="Upset_U2AF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507021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8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I</a:t>
            </a:r>
            <a:endParaRPr lang="en-US" dirty="0"/>
          </a:p>
        </p:txBody>
      </p:sp>
      <p:pic>
        <p:nvPicPr>
          <p:cNvPr id="5" name="Picture 4" descr="Figure7_repr_0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" y="908720"/>
            <a:ext cx="8524823" cy="2734337"/>
          </a:xfrm>
          <a:prstGeom prst="rect">
            <a:avLst/>
          </a:prstGeom>
        </p:spPr>
      </p:pic>
      <p:pic>
        <p:nvPicPr>
          <p:cNvPr id="6" name="Picture 5" descr="Figure7_repr_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77072"/>
            <a:ext cx="5472608" cy="21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16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II</a:t>
            </a:r>
            <a:endParaRPr lang="en-US" dirty="0"/>
          </a:p>
        </p:txBody>
      </p:sp>
      <p:pic>
        <p:nvPicPr>
          <p:cNvPr id="5" name="Picture 4" descr="scatter_U2AF2_dens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717032"/>
            <a:ext cx="4193407" cy="2160240"/>
          </a:xfrm>
          <a:prstGeom prst="rect">
            <a:avLst/>
          </a:prstGeom>
        </p:spPr>
      </p:pic>
      <p:pic>
        <p:nvPicPr>
          <p:cNvPr id="6" name="Picture 5" descr="scatter_U2AF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3168352" cy="2519859"/>
          </a:xfrm>
          <a:prstGeom prst="rect">
            <a:avLst/>
          </a:prstGeom>
        </p:spPr>
      </p:pic>
      <p:pic>
        <p:nvPicPr>
          <p:cNvPr id="7" name="Picture 6" descr="scatter_U2AF65_lo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980728"/>
            <a:ext cx="316888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5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GGally</a:t>
            </a:r>
            <a:r>
              <a:rPr lang="en-US" dirty="0" smtClean="0"/>
              <a:t> (all-against-all)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7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Plots</a:t>
            </a:r>
            <a:endParaRPr lang="en-US" dirty="0"/>
          </a:p>
        </p:txBody>
      </p:sp>
      <p:pic>
        <p:nvPicPr>
          <p:cNvPr id="5" name="Picture 4" descr="bound_genes_U2AF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5867772" cy="4778678"/>
          </a:xfrm>
          <a:prstGeom prst="rect">
            <a:avLst/>
          </a:prstGeom>
        </p:spPr>
      </p:pic>
      <p:pic>
        <p:nvPicPr>
          <p:cNvPr id="4" name="Picture 3" descr="bound_genes_U2AF65_l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564904"/>
            <a:ext cx="4283596" cy="34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0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genes and transcript regions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32626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7152"/>
            <a:ext cx="9144000" cy="9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67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9144000" cy="48835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annotations</a:t>
            </a:r>
            <a:endParaRPr lang="en-US" dirty="0"/>
          </a:p>
        </p:txBody>
      </p:sp>
      <p:pic>
        <p:nvPicPr>
          <p:cNvPr id="4" name="Picture 3" descr="conflicting_annotations_U2AF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15" y="3573016"/>
            <a:ext cx="3075847" cy="2446288"/>
          </a:xfrm>
          <a:prstGeom prst="rect">
            <a:avLst/>
          </a:prstGeom>
        </p:spPr>
      </p:pic>
      <p:pic>
        <p:nvPicPr>
          <p:cNvPr id="6" name="Picture 5" descr="conflicting_annotations_new_U2AF6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645024"/>
            <a:ext cx="344099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3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Resolved annotations</a:t>
            </a:r>
            <a:endParaRPr lang="en-US" dirty="0"/>
          </a:p>
        </p:txBody>
      </p:sp>
      <p:pic>
        <p:nvPicPr>
          <p:cNvPr id="6" name="Picture 5" descr="transcript_regions_U2AF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64704"/>
            <a:ext cx="4343400" cy="3454400"/>
          </a:xfrm>
          <a:prstGeom prst="rect">
            <a:avLst/>
          </a:prstGeom>
        </p:spPr>
      </p:pic>
      <p:pic>
        <p:nvPicPr>
          <p:cNvPr id="7" name="Picture 6" descr="transcript_regions_new_U2AF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46" y="3140968"/>
            <a:ext cx="4114126" cy="28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EF95431DBAC419315DEADFCEED7AB" ma:contentTypeVersion="0" ma:contentTypeDescription="Create a new document." ma:contentTypeScope="" ma:versionID="d067d4ecec5a4e463d5868e6973c96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72C74-C68B-4729-BE87-386CB034A9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CC1416-EB98-4122-B19E-19273FBB826F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C498EA4-29E6-413D-AC0F-1B83730663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13965</TotalTime>
  <Words>163</Words>
  <Application>Microsoft Macintosh PowerPoint</Application>
  <PresentationFormat>On-screen Show (4:3)</PresentationFormat>
  <Paragraphs>45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Larissa-Design</vt:lpstr>
      <vt:lpstr>PowerPoint Presentation</vt:lpstr>
      <vt:lpstr>Reproducibility I</vt:lpstr>
      <vt:lpstr>Reproducibility I</vt:lpstr>
      <vt:lpstr>Reproducibility II</vt:lpstr>
      <vt:lpstr>GGally (all-against-all)</vt:lpstr>
      <vt:lpstr>Plots</vt:lpstr>
      <vt:lpstr>Assigning genes and transcript regions</vt:lpstr>
      <vt:lpstr>Conflicting annotations</vt:lpstr>
      <vt:lpstr>Resolved annotations</vt:lpstr>
      <vt:lpstr>getSeq()</vt:lpstr>
      <vt:lpstr>REACTOME pathway enrichment</vt:lpstr>
      <vt:lpstr>Overlap the binding sites of two RBPs</vt:lpstr>
      <vt:lpstr>The binding specificity of SRSF6</vt:lpstr>
      <vt:lpstr>The binding specificity of SRSF6</vt:lpstr>
      <vt:lpstr>The binding specificity of SRSF6</vt:lpstr>
      <vt:lpstr>The binding specificity of MKRN1</vt:lpstr>
      <vt:lpstr>The binding specificity of MKRN1 (and PABPC4)</vt:lpstr>
      <vt:lpstr>The binding specificity of U2AF65</vt:lpstr>
      <vt:lpstr>The binding specificity of U2AF65</vt:lpstr>
    </vt:vector>
  </TitlesOfParts>
  <Company>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rodneymullen</dc:creator>
  <cp:lastModifiedBy>Kathi Zarnack</cp:lastModifiedBy>
  <cp:revision>907</cp:revision>
  <dcterms:created xsi:type="dcterms:W3CDTF">2011-07-26T12:07:55Z</dcterms:created>
  <dcterms:modified xsi:type="dcterms:W3CDTF">2020-08-27T13:59:18Z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0x010100A79EF95431DBAC419315DEADFCEED7AB</vt:lpwstr>
  </property>
</Properties>
</file>